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58" r:id="rId2"/>
    <p:sldId id="374" r:id="rId3"/>
    <p:sldId id="375" r:id="rId4"/>
    <p:sldId id="404" r:id="rId5"/>
    <p:sldId id="405" r:id="rId6"/>
    <p:sldId id="407" r:id="rId7"/>
    <p:sldId id="401" r:id="rId8"/>
    <p:sldId id="377" r:id="rId9"/>
    <p:sldId id="378" r:id="rId10"/>
    <p:sldId id="379" r:id="rId11"/>
    <p:sldId id="380" r:id="rId12"/>
    <p:sldId id="381" r:id="rId13"/>
    <p:sldId id="382" r:id="rId14"/>
    <p:sldId id="383" r:id="rId15"/>
    <p:sldId id="384" r:id="rId16"/>
    <p:sldId id="385" r:id="rId17"/>
    <p:sldId id="386" r:id="rId18"/>
    <p:sldId id="387" r:id="rId19"/>
    <p:sldId id="388" r:id="rId20"/>
    <p:sldId id="389" r:id="rId21"/>
    <p:sldId id="390" r:id="rId22"/>
    <p:sldId id="391" r:id="rId23"/>
    <p:sldId id="392" r:id="rId24"/>
    <p:sldId id="393" r:id="rId25"/>
    <p:sldId id="394" r:id="rId26"/>
    <p:sldId id="395" r:id="rId27"/>
    <p:sldId id="396" r:id="rId28"/>
    <p:sldId id="397" r:id="rId29"/>
    <p:sldId id="398" r:id="rId30"/>
    <p:sldId id="399" r:id="rId31"/>
    <p:sldId id="400" r:id="rId32"/>
    <p:sldId id="406" r:id="rId33"/>
    <p:sldId id="4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717A1C5-95F7-4229-A93B-29F7FF3DA000}"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17A1C5-95F7-4229-A93B-29F7FF3DA000}"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17A1C5-95F7-4229-A93B-29F7FF3DA000}"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17A1C5-95F7-4229-A93B-29F7FF3DA000}"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7729C9-FBBD-4916-93BC-8B48DFD0D00A}" type="slidenum">
              <a:rPr lang="en-IN" smtClean="0"/>
              <a:t>‹#›</a:t>
            </a:fld>
            <a:endParaRPr lang="en-IN"/>
          </a:p>
        </p:txBody>
      </p:sp>
      <p:pic>
        <p:nvPicPr>
          <p:cNvPr id="7" name="Picture 6"/>
          <p:cNvPicPr>
            <a:picLocks noChangeAspect="1"/>
          </p:cNvPicPr>
          <p:nvPr userDrawn="1"/>
        </p:nvPicPr>
        <p:blipFill>
          <a:blip r:embed="rId2"/>
          <a:stretch>
            <a:fillRect/>
          </a:stretch>
        </p:blipFill>
        <p:spPr>
          <a:xfrm>
            <a:off x="10515354" y="172984"/>
            <a:ext cx="1542422" cy="79254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7A1C5-95F7-4229-A93B-29F7FF3DA000}"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717A1C5-95F7-4229-A93B-29F7FF3DA000}"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717A1C5-95F7-4229-A93B-29F7FF3DA000}"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717A1C5-95F7-4229-A93B-29F7FF3DA000}" type="datetimeFigureOut">
              <a:rPr lang="en-IN" smtClean="0"/>
              <a:t>08-11-2023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17A1C5-95F7-4229-A93B-29F7FF3DA000}" type="datetimeFigureOut">
              <a:rPr lang="en-IN" smtClean="0"/>
              <a:t>08-11-2023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17A1C5-95F7-4229-A93B-29F7FF3DA000}"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17A1C5-95F7-4229-A93B-29F7FF3DA000}"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7729C9-FBBD-4916-93BC-8B48DFD0D00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t>08-11-2023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54301"/>
            <a:ext cx="11308195" cy="646331"/>
          </a:xfrm>
          <a:prstGeom prst="rect">
            <a:avLst/>
          </a:prstGeom>
        </p:spPr>
        <p:txBody>
          <a:bodyPr wrap="square">
            <a:spAutoFit/>
          </a:bodyPr>
          <a:lstStyle/>
          <a:p>
            <a:r>
              <a:rPr lang="en-US" sz="3600" b="1" cap="all" dirty="0"/>
              <a:t>DATA STRUCTURES AND ITS APPLICATIONS (UE22CS252A)</a:t>
            </a:r>
          </a:p>
        </p:txBody>
      </p:sp>
      <p:sp>
        <p:nvSpPr>
          <p:cNvPr id="13" name="Rectangle 12"/>
          <p:cNvSpPr/>
          <p:nvPr/>
        </p:nvSpPr>
        <p:spPr>
          <a:xfrm>
            <a:off x="598883" y="2888778"/>
            <a:ext cx="7497214" cy="646331"/>
          </a:xfrm>
          <a:prstGeom prst="rect">
            <a:avLst/>
          </a:prstGeom>
        </p:spPr>
        <p:txBody>
          <a:bodyPr wrap="square">
            <a:spAutoFit/>
          </a:bodyPr>
          <a:lstStyle/>
          <a:p>
            <a:r>
              <a:rPr lang="en-IN" sz="3600" b="1" dirty="0">
                <a:solidFill>
                  <a:schemeClr val="accent2">
                    <a:lumMod val="75000"/>
                  </a:schemeClr>
                </a:solidFill>
              </a:rPr>
              <a:t>Mini Project </a:t>
            </a:r>
          </a:p>
        </p:txBody>
      </p:sp>
      <p:grpSp>
        <p:nvGrpSpPr>
          <p:cNvPr id="20" name="Group 19"/>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p:cNvCxnSpPr/>
          <p:nvPr/>
        </p:nvCxnSpPr>
        <p:spPr>
          <a:xfrm flipV="1">
            <a:off x="0" y="2652676"/>
            <a:ext cx="11181522" cy="12684"/>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474C0900-7D5E-8DC8-76D4-27DC430D0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45" y="880011"/>
            <a:ext cx="9910800" cy="5983645"/>
          </a:xfrm>
          <a:prstGeom prst="rect">
            <a:avLst/>
          </a:prstGeom>
        </p:spPr>
      </p:pic>
    </p:spTree>
    <p:extLst>
      <p:ext uri="{BB962C8B-B14F-4D97-AF65-F5344CB8AC3E}">
        <p14:creationId xmlns:p14="http://schemas.microsoft.com/office/powerpoint/2010/main" val="321523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C0B49C8-9091-5C13-15D9-22E7D35DB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640" y="892619"/>
            <a:ext cx="9890719" cy="5971522"/>
          </a:xfrm>
          <a:prstGeom prst="rect">
            <a:avLst/>
          </a:prstGeom>
        </p:spPr>
      </p:pic>
    </p:spTree>
    <p:extLst>
      <p:ext uri="{BB962C8B-B14F-4D97-AF65-F5344CB8AC3E}">
        <p14:creationId xmlns:p14="http://schemas.microsoft.com/office/powerpoint/2010/main" val="40237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859855-73E8-F282-2E05-275404106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26" y="892620"/>
            <a:ext cx="9880547" cy="5965380"/>
          </a:xfrm>
          <a:prstGeom prst="rect">
            <a:avLst/>
          </a:prstGeom>
        </p:spPr>
      </p:pic>
    </p:spTree>
    <p:extLst>
      <p:ext uri="{BB962C8B-B14F-4D97-AF65-F5344CB8AC3E}">
        <p14:creationId xmlns:p14="http://schemas.microsoft.com/office/powerpoint/2010/main" val="216813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BD37A5-B5D1-27ED-DC41-E2C5FDC5B6F8}"/>
              </a:ext>
            </a:extLst>
          </p:cNvPr>
          <p:cNvPicPr>
            <a:picLocks noChangeAspect="1"/>
          </p:cNvPicPr>
          <p:nvPr/>
        </p:nvPicPr>
        <p:blipFill>
          <a:blip r:embed="rId2"/>
          <a:stretch>
            <a:fillRect/>
          </a:stretch>
        </p:blipFill>
        <p:spPr>
          <a:xfrm>
            <a:off x="1457083" y="877619"/>
            <a:ext cx="9277834" cy="5980381"/>
          </a:xfrm>
          <a:prstGeom prst="rect">
            <a:avLst/>
          </a:prstGeom>
        </p:spPr>
      </p:pic>
    </p:spTree>
    <p:extLst>
      <p:ext uri="{BB962C8B-B14F-4D97-AF65-F5344CB8AC3E}">
        <p14:creationId xmlns:p14="http://schemas.microsoft.com/office/powerpoint/2010/main" val="392424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723697-AFE9-C9C9-99BB-C2C0D8C7B6DF}"/>
              </a:ext>
            </a:extLst>
          </p:cNvPr>
          <p:cNvPicPr>
            <a:picLocks noChangeAspect="1"/>
          </p:cNvPicPr>
          <p:nvPr/>
        </p:nvPicPr>
        <p:blipFill>
          <a:blip r:embed="rId2"/>
          <a:stretch>
            <a:fillRect/>
          </a:stretch>
        </p:blipFill>
        <p:spPr>
          <a:xfrm>
            <a:off x="1469710" y="893898"/>
            <a:ext cx="9252579" cy="5964102"/>
          </a:xfrm>
          <a:prstGeom prst="rect">
            <a:avLst/>
          </a:prstGeom>
        </p:spPr>
      </p:pic>
    </p:spTree>
    <p:extLst>
      <p:ext uri="{BB962C8B-B14F-4D97-AF65-F5344CB8AC3E}">
        <p14:creationId xmlns:p14="http://schemas.microsoft.com/office/powerpoint/2010/main" val="300838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20B1A80-0336-CADF-9125-9539632A5453}"/>
              </a:ext>
            </a:extLst>
          </p:cNvPr>
          <p:cNvPicPr>
            <a:picLocks noChangeAspect="1"/>
          </p:cNvPicPr>
          <p:nvPr/>
        </p:nvPicPr>
        <p:blipFill>
          <a:blip r:embed="rId2"/>
          <a:stretch>
            <a:fillRect/>
          </a:stretch>
        </p:blipFill>
        <p:spPr>
          <a:xfrm>
            <a:off x="1423585" y="880011"/>
            <a:ext cx="9274124" cy="5977989"/>
          </a:xfrm>
          <a:prstGeom prst="rect">
            <a:avLst/>
          </a:prstGeom>
        </p:spPr>
      </p:pic>
    </p:spTree>
    <p:extLst>
      <p:ext uri="{BB962C8B-B14F-4D97-AF65-F5344CB8AC3E}">
        <p14:creationId xmlns:p14="http://schemas.microsoft.com/office/powerpoint/2010/main" val="11210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0D4F46A-A692-9DDA-B07C-E362DB27B9AF}"/>
              </a:ext>
            </a:extLst>
          </p:cNvPr>
          <p:cNvPicPr>
            <a:picLocks noChangeAspect="1"/>
          </p:cNvPicPr>
          <p:nvPr/>
        </p:nvPicPr>
        <p:blipFill>
          <a:blip r:embed="rId2"/>
          <a:stretch>
            <a:fillRect/>
          </a:stretch>
        </p:blipFill>
        <p:spPr>
          <a:xfrm>
            <a:off x="1484459" y="912911"/>
            <a:ext cx="9223082" cy="5945089"/>
          </a:xfrm>
          <a:prstGeom prst="rect">
            <a:avLst/>
          </a:prstGeom>
        </p:spPr>
      </p:pic>
    </p:spTree>
    <p:extLst>
      <p:ext uri="{BB962C8B-B14F-4D97-AF65-F5344CB8AC3E}">
        <p14:creationId xmlns:p14="http://schemas.microsoft.com/office/powerpoint/2010/main" val="102127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36DB60-C025-BEBC-D3C7-463F3A6FEB14}"/>
              </a:ext>
            </a:extLst>
          </p:cNvPr>
          <p:cNvPicPr>
            <a:picLocks noChangeAspect="1"/>
          </p:cNvPicPr>
          <p:nvPr/>
        </p:nvPicPr>
        <p:blipFill>
          <a:blip r:embed="rId2"/>
          <a:stretch>
            <a:fillRect/>
          </a:stretch>
        </p:blipFill>
        <p:spPr>
          <a:xfrm>
            <a:off x="1487023" y="880011"/>
            <a:ext cx="9217954" cy="5941783"/>
          </a:xfrm>
          <a:prstGeom prst="rect">
            <a:avLst/>
          </a:prstGeom>
        </p:spPr>
      </p:pic>
    </p:spTree>
    <p:extLst>
      <p:ext uri="{BB962C8B-B14F-4D97-AF65-F5344CB8AC3E}">
        <p14:creationId xmlns:p14="http://schemas.microsoft.com/office/powerpoint/2010/main" val="26051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6C13AA-E40B-63DD-A5C8-1F3DEFC39E5D}"/>
              </a:ext>
            </a:extLst>
          </p:cNvPr>
          <p:cNvPicPr>
            <a:picLocks noChangeAspect="1"/>
          </p:cNvPicPr>
          <p:nvPr/>
        </p:nvPicPr>
        <p:blipFill>
          <a:blip r:embed="rId2"/>
          <a:stretch>
            <a:fillRect/>
          </a:stretch>
        </p:blipFill>
        <p:spPr>
          <a:xfrm>
            <a:off x="1464794" y="892619"/>
            <a:ext cx="9262411" cy="5970440"/>
          </a:xfrm>
          <a:prstGeom prst="rect">
            <a:avLst/>
          </a:prstGeom>
        </p:spPr>
      </p:pic>
    </p:spTree>
    <p:extLst>
      <p:ext uri="{BB962C8B-B14F-4D97-AF65-F5344CB8AC3E}">
        <p14:creationId xmlns:p14="http://schemas.microsoft.com/office/powerpoint/2010/main" val="208035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FE36F-3862-3985-4B8F-84C72F2C804D}"/>
              </a:ext>
            </a:extLst>
          </p:cNvPr>
          <p:cNvPicPr>
            <a:picLocks noChangeAspect="1"/>
          </p:cNvPicPr>
          <p:nvPr/>
        </p:nvPicPr>
        <p:blipFill>
          <a:blip r:embed="rId2"/>
          <a:stretch>
            <a:fillRect/>
          </a:stretch>
        </p:blipFill>
        <p:spPr>
          <a:xfrm>
            <a:off x="1484459" y="892619"/>
            <a:ext cx="9223082" cy="5945089"/>
          </a:xfrm>
          <a:prstGeom prst="rect">
            <a:avLst/>
          </a:prstGeom>
        </p:spPr>
      </p:pic>
    </p:spTree>
    <p:extLst>
      <p:ext uri="{BB962C8B-B14F-4D97-AF65-F5344CB8AC3E}">
        <p14:creationId xmlns:p14="http://schemas.microsoft.com/office/powerpoint/2010/main" val="96382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Project Title &amp; Team Members</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18619" y="1820810"/>
            <a:ext cx="6754761" cy="707886"/>
          </a:xfrm>
          <a:prstGeom prst="rect">
            <a:avLst/>
          </a:prstGeom>
          <a:noFill/>
        </p:spPr>
        <p:txBody>
          <a:bodyPr wrap="square" rtlCol="0">
            <a:spAutoFit/>
          </a:bodyPr>
          <a:lstStyle/>
          <a:p>
            <a:pPr algn="just"/>
            <a:r>
              <a:rPr lang="en-US" sz="4000" b="1" dirty="0">
                <a:solidFill>
                  <a:schemeClr val="accent1">
                    <a:lumMod val="75000"/>
                  </a:schemeClr>
                </a:solidFill>
                <a:latin typeface="Times New Roman" panose="02020603050405020304" pitchFamily="18" charset="0"/>
                <a:cs typeface="Times New Roman" panose="02020603050405020304" pitchFamily="18" charset="0"/>
              </a:rPr>
              <a:t>Title: Road Network Analysis</a:t>
            </a:r>
          </a:p>
        </p:txBody>
      </p:sp>
      <p:sp>
        <p:nvSpPr>
          <p:cNvPr id="6" name="TextBox 5"/>
          <p:cNvSpPr txBox="1"/>
          <p:nvPr/>
        </p:nvSpPr>
        <p:spPr>
          <a:xfrm>
            <a:off x="2938738" y="2836402"/>
            <a:ext cx="6534642" cy="2061065"/>
          </a:xfrm>
          <a:prstGeom prst="rect">
            <a:avLst/>
          </a:prstGeom>
          <a:noFill/>
        </p:spPr>
        <p:txBody>
          <a:bodyPr wrap="square" rtlCol="0">
            <a:spAutoFit/>
          </a:bodyPr>
          <a:lstStyle/>
          <a:p>
            <a:pPr algn="just"/>
            <a:r>
              <a:rPr lang="en-US" altLang="en-IN" sz="2800" b="1" dirty="0">
                <a:solidFill>
                  <a:schemeClr val="accent1">
                    <a:lumMod val="75000"/>
                  </a:schemeClr>
                </a:solidFill>
                <a:latin typeface="Times New Roman Bold" panose="02020603050405020304" charset="0"/>
                <a:cs typeface="Times New Roman Bold" panose="02020603050405020304" charset="0"/>
              </a:rPr>
              <a:t>Team Members:</a:t>
            </a:r>
          </a:p>
          <a:p>
            <a:pPr algn="l"/>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Mohammed Ashfaq Ali           PES2UG22CS316</a:t>
            </a:r>
          </a:p>
          <a:p>
            <a:pPr algn="l"/>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Mohit Prasad Singh</a:t>
            </a:r>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PES2UG22CS320</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l"/>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Motamarri Sai </a:t>
            </a:r>
            <a:r>
              <a:rPr lang="en-US" altLang="en-IN" sz="2400" dirty="0" err="1">
                <a:solidFill>
                  <a:schemeClr val="accent1">
                    <a:lumMod val="75000"/>
                  </a:schemeClr>
                </a:solidFill>
                <a:latin typeface="Times New Roman" panose="02020603050405020304" pitchFamily="18" charset="0"/>
                <a:cs typeface="Times New Roman" panose="02020603050405020304" pitchFamily="18" charset="0"/>
              </a:rPr>
              <a:t>Sathvik</a:t>
            </a:r>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PES2UG22CS321</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l"/>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MV Parth</a:t>
            </a:r>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PES2UG22CS325</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26181A-988F-F4AE-3E81-3909EE0B3052}"/>
              </a:ext>
            </a:extLst>
          </p:cNvPr>
          <p:cNvPicPr>
            <a:picLocks noChangeAspect="1"/>
          </p:cNvPicPr>
          <p:nvPr/>
        </p:nvPicPr>
        <p:blipFill>
          <a:blip r:embed="rId2"/>
          <a:stretch>
            <a:fillRect/>
          </a:stretch>
        </p:blipFill>
        <p:spPr>
          <a:xfrm>
            <a:off x="1148817" y="892619"/>
            <a:ext cx="9894366" cy="5977066"/>
          </a:xfrm>
          <a:prstGeom prst="rect">
            <a:avLst/>
          </a:prstGeom>
        </p:spPr>
      </p:pic>
    </p:spTree>
    <p:extLst>
      <p:ext uri="{BB962C8B-B14F-4D97-AF65-F5344CB8AC3E}">
        <p14:creationId xmlns:p14="http://schemas.microsoft.com/office/powerpoint/2010/main" val="660389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C271517-5007-9294-8C7D-EABFF9C70785}"/>
              </a:ext>
            </a:extLst>
          </p:cNvPr>
          <p:cNvPicPr>
            <a:picLocks noChangeAspect="1"/>
          </p:cNvPicPr>
          <p:nvPr/>
        </p:nvPicPr>
        <p:blipFill>
          <a:blip r:embed="rId2"/>
          <a:stretch>
            <a:fillRect/>
          </a:stretch>
        </p:blipFill>
        <p:spPr>
          <a:xfrm>
            <a:off x="0" y="1197186"/>
            <a:ext cx="12192000" cy="3654831"/>
          </a:xfrm>
          <a:prstGeom prst="rect">
            <a:avLst/>
          </a:prstGeom>
        </p:spPr>
      </p:pic>
    </p:spTree>
    <p:extLst>
      <p:ext uri="{BB962C8B-B14F-4D97-AF65-F5344CB8AC3E}">
        <p14:creationId xmlns:p14="http://schemas.microsoft.com/office/powerpoint/2010/main" val="239659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921C4C-F59B-3B1B-6F16-242027BE03B7}"/>
              </a:ext>
            </a:extLst>
          </p:cNvPr>
          <p:cNvPicPr>
            <a:picLocks noChangeAspect="1"/>
          </p:cNvPicPr>
          <p:nvPr/>
        </p:nvPicPr>
        <p:blipFill>
          <a:blip r:embed="rId2"/>
          <a:stretch>
            <a:fillRect/>
          </a:stretch>
        </p:blipFill>
        <p:spPr>
          <a:xfrm>
            <a:off x="1927122" y="963793"/>
            <a:ext cx="8337755" cy="5680096"/>
          </a:xfrm>
          <a:prstGeom prst="rect">
            <a:avLst/>
          </a:prstGeom>
        </p:spPr>
      </p:pic>
    </p:spTree>
    <p:extLst>
      <p:ext uri="{BB962C8B-B14F-4D97-AF65-F5344CB8AC3E}">
        <p14:creationId xmlns:p14="http://schemas.microsoft.com/office/powerpoint/2010/main" val="135335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B5CA09-A275-3FE4-5793-BCE6FA7AA514}"/>
              </a:ext>
            </a:extLst>
          </p:cNvPr>
          <p:cNvPicPr>
            <a:picLocks noChangeAspect="1"/>
          </p:cNvPicPr>
          <p:nvPr/>
        </p:nvPicPr>
        <p:blipFill>
          <a:blip r:embed="rId2"/>
          <a:stretch>
            <a:fillRect/>
          </a:stretch>
        </p:blipFill>
        <p:spPr>
          <a:xfrm>
            <a:off x="1890021" y="1050300"/>
            <a:ext cx="8411958" cy="5047175"/>
          </a:xfrm>
          <a:prstGeom prst="rect">
            <a:avLst/>
          </a:prstGeom>
        </p:spPr>
      </p:pic>
    </p:spTree>
    <p:extLst>
      <p:ext uri="{BB962C8B-B14F-4D97-AF65-F5344CB8AC3E}">
        <p14:creationId xmlns:p14="http://schemas.microsoft.com/office/powerpoint/2010/main" val="27968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F1C1A1-E818-61A5-15CD-000377BCA65D}"/>
              </a:ext>
            </a:extLst>
          </p:cNvPr>
          <p:cNvPicPr>
            <a:picLocks noChangeAspect="1"/>
          </p:cNvPicPr>
          <p:nvPr/>
        </p:nvPicPr>
        <p:blipFill>
          <a:blip r:embed="rId2"/>
          <a:stretch>
            <a:fillRect/>
          </a:stretch>
        </p:blipFill>
        <p:spPr>
          <a:xfrm>
            <a:off x="771145" y="1711008"/>
            <a:ext cx="10596622" cy="3375537"/>
          </a:xfrm>
          <a:prstGeom prst="rect">
            <a:avLst/>
          </a:prstGeom>
        </p:spPr>
      </p:pic>
    </p:spTree>
    <p:extLst>
      <p:ext uri="{BB962C8B-B14F-4D97-AF65-F5344CB8AC3E}">
        <p14:creationId xmlns:p14="http://schemas.microsoft.com/office/powerpoint/2010/main" val="3231750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E7A20A-3C11-8B5A-DEAB-3DEFE0367895}"/>
              </a:ext>
            </a:extLst>
          </p:cNvPr>
          <p:cNvPicPr>
            <a:picLocks noChangeAspect="1"/>
          </p:cNvPicPr>
          <p:nvPr/>
        </p:nvPicPr>
        <p:blipFill>
          <a:blip r:embed="rId2"/>
          <a:stretch>
            <a:fillRect/>
          </a:stretch>
        </p:blipFill>
        <p:spPr>
          <a:xfrm>
            <a:off x="1831056" y="1168783"/>
            <a:ext cx="8529888" cy="4720740"/>
          </a:xfrm>
          <a:prstGeom prst="rect">
            <a:avLst/>
          </a:prstGeom>
        </p:spPr>
      </p:pic>
    </p:spTree>
    <p:extLst>
      <p:ext uri="{BB962C8B-B14F-4D97-AF65-F5344CB8AC3E}">
        <p14:creationId xmlns:p14="http://schemas.microsoft.com/office/powerpoint/2010/main" val="224156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4E3256-5BB4-2017-7A5A-FD4B69019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209" y="1216742"/>
            <a:ext cx="7909581" cy="4424516"/>
          </a:xfrm>
          <a:prstGeom prst="rect">
            <a:avLst/>
          </a:prstGeom>
        </p:spPr>
      </p:pic>
    </p:spTree>
    <p:extLst>
      <p:ext uri="{BB962C8B-B14F-4D97-AF65-F5344CB8AC3E}">
        <p14:creationId xmlns:p14="http://schemas.microsoft.com/office/powerpoint/2010/main" val="309641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BAF94D-EA8D-6BB8-ABD4-70E7F9E69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803" y="1214819"/>
            <a:ext cx="8590394" cy="4775778"/>
          </a:xfrm>
          <a:prstGeom prst="rect">
            <a:avLst/>
          </a:prstGeom>
        </p:spPr>
      </p:pic>
    </p:spTree>
    <p:extLst>
      <p:ext uri="{BB962C8B-B14F-4D97-AF65-F5344CB8AC3E}">
        <p14:creationId xmlns:p14="http://schemas.microsoft.com/office/powerpoint/2010/main" val="163267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7090EE-0A7E-D2F2-AB64-7BEAB337D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226" y="1126995"/>
            <a:ext cx="8701548" cy="4863602"/>
          </a:xfrm>
          <a:prstGeom prst="rect">
            <a:avLst/>
          </a:prstGeom>
        </p:spPr>
      </p:pic>
    </p:spTree>
    <p:extLst>
      <p:ext uri="{BB962C8B-B14F-4D97-AF65-F5344CB8AC3E}">
        <p14:creationId xmlns:p14="http://schemas.microsoft.com/office/powerpoint/2010/main" val="2828180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0A66CB5-4390-32F2-1DE7-515EC2DF1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91" y="1127962"/>
            <a:ext cx="8699817" cy="4862635"/>
          </a:xfrm>
          <a:prstGeom prst="rect">
            <a:avLst/>
          </a:prstGeom>
        </p:spPr>
      </p:pic>
    </p:spTree>
    <p:extLst>
      <p:ext uri="{BB962C8B-B14F-4D97-AF65-F5344CB8AC3E}">
        <p14:creationId xmlns:p14="http://schemas.microsoft.com/office/powerpoint/2010/main" val="374488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Contribution of each Team Member </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5446" y="1533880"/>
            <a:ext cx="3365656" cy="1938992"/>
          </a:xfrm>
          <a:prstGeom prst="rect">
            <a:avLst/>
          </a:prstGeom>
          <a:noFill/>
        </p:spPr>
        <p:txBody>
          <a:bodyPr wrap="square" rtlCol="0">
            <a:spAutoFit/>
          </a:bodyPr>
          <a:lstStyle/>
          <a:p>
            <a:pPr algn="just"/>
            <a:r>
              <a:rPr lang="en-US" altLang="en-IN" sz="2400" u="sng" dirty="0">
                <a:solidFill>
                  <a:schemeClr val="accent1">
                    <a:lumMod val="75000"/>
                  </a:schemeClr>
                </a:solidFill>
                <a:latin typeface="Times New Roman" panose="02020603050405020304" pitchFamily="18" charset="0"/>
                <a:cs typeface="Times New Roman" panose="02020603050405020304" pitchFamily="18" charset="0"/>
                <a:sym typeface="+mn-ea"/>
              </a:rPr>
              <a:t>Motamarri Sai Sathvik: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Hamiltonian Cycle,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Nth Neighbor Junctions,</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Create Network, and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Display Network</a:t>
            </a:r>
          </a:p>
        </p:txBody>
      </p:sp>
      <p:sp>
        <p:nvSpPr>
          <p:cNvPr id="5" name="TextBox 4">
            <a:extLst>
              <a:ext uri="{FF2B5EF4-FFF2-40B4-BE49-F238E27FC236}">
                <a16:creationId xmlns:a16="http://schemas.microsoft.com/office/drawing/2014/main" id="{13B0E2EC-5A4D-105A-7815-98DC7E465794}"/>
              </a:ext>
            </a:extLst>
          </p:cNvPr>
          <p:cNvSpPr txBox="1"/>
          <p:nvPr/>
        </p:nvSpPr>
        <p:spPr>
          <a:xfrm>
            <a:off x="6649701" y="4452986"/>
            <a:ext cx="4789630" cy="1569660"/>
          </a:xfrm>
          <a:prstGeom prst="rect">
            <a:avLst/>
          </a:prstGeom>
          <a:noFill/>
        </p:spPr>
        <p:txBody>
          <a:bodyPr wrap="square" rtlCol="0">
            <a:spAutoFit/>
          </a:bodyPr>
          <a:lstStyle/>
          <a:p>
            <a:pPr algn="just"/>
            <a:r>
              <a:rPr lang="en-US" altLang="en-IN" sz="2400" u="sng" dirty="0">
                <a:solidFill>
                  <a:schemeClr val="accent1">
                    <a:lumMod val="75000"/>
                  </a:schemeClr>
                </a:solidFill>
                <a:latin typeface="Times New Roman" panose="02020603050405020304" pitchFamily="18" charset="0"/>
                <a:cs typeface="Times New Roman" panose="02020603050405020304" pitchFamily="18" charset="0"/>
              </a:rPr>
              <a:t>MV Parth: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Least Congested Junction,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Most Congested Junction, and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Number of Connections of a Junction</a:t>
            </a:r>
          </a:p>
        </p:txBody>
      </p:sp>
      <p:sp>
        <p:nvSpPr>
          <p:cNvPr id="6" name="TextBox 5">
            <a:extLst>
              <a:ext uri="{FF2B5EF4-FFF2-40B4-BE49-F238E27FC236}">
                <a16:creationId xmlns:a16="http://schemas.microsoft.com/office/drawing/2014/main" id="{C0E79F4F-B16D-EE14-D1B5-3F8CAD9AE937}"/>
              </a:ext>
            </a:extLst>
          </p:cNvPr>
          <p:cNvSpPr txBox="1"/>
          <p:nvPr/>
        </p:nvSpPr>
        <p:spPr>
          <a:xfrm>
            <a:off x="475446" y="4452986"/>
            <a:ext cx="3723330" cy="1200329"/>
          </a:xfrm>
          <a:prstGeom prst="rect">
            <a:avLst/>
          </a:prstGeom>
          <a:noFill/>
        </p:spPr>
        <p:txBody>
          <a:bodyPr wrap="square" rtlCol="0">
            <a:spAutoFit/>
          </a:bodyPr>
          <a:lstStyle/>
          <a:p>
            <a:pPr algn="just"/>
            <a:r>
              <a:rPr lang="en-US" altLang="en-IN" sz="2400" u="sng" dirty="0">
                <a:solidFill>
                  <a:schemeClr val="accent1">
                    <a:lumMod val="75000"/>
                  </a:schemeClr>
                </a:solidFill>
                <a:latin typeface="Times New Roman" panose="02020603050405020304" pitchFamily="18" charset="0"/>
                <a:cs typeface="Times New Roman" panose="02020603050405020304" pitchFamily="18" charset="0"/>
              </a:rPr>
              <a:t>Mohit Prasad Singh: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Shortest Path, and</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Shortest Path via a Junction</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117023C-939F-68DA-032F-FF80B40F9342}"/>
              </a:ext>
            </a:extLst>
          </p:cNvPr>
          <p:cNvSpPr txBox="1"/>
          <p:nvPr/>
        </p:nvSpPr>
        <p:spPr>
          <a:xfrm>
            <a:off x="6649701" y="1533880"/>
            <a:ext cx="3284085" cy="1569660"/>
          </a:xfrm>
          <a:prstGeom prst="rect">
            <a:avLst/>
          </a:prstGeom>
          <a:noFill/>
        </p:spPr>
        <p:txBody>
          <a:bodyPr wrap="square" rtlCol="0">
            <a:spAutoFit/>
          </a:bodyPr>
          <a:lstStyle/>
          <a:p>
            <a:pPr algn="just"/>
            <a:r>
              <a:rPr lang="en-US" altLang="en-IN" sz="2400" u="sng" dirty="0">
                <a:solidFill>
                  <a:schemeClr val="accent1">
                    <a:lumMod val="75000"/>
                  </a:schemeClr>
                </a:solidFill>
                <a:latin typeface="Times New Roman" panose="02020603050405020304" pitchFamily="18" charset="0"/>
                <a:cs typeface="Times New Roman" panose="02020603050405020304" pitchFamily="18" charset="0"/>
              </a:rPr>
              <a:t>Mohammed Ashfaq Ali: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Eulerian Path,</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Number of Paths, and</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Print all Paths</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D9CE25-D653-4D68-390B-1A5ED0157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797" y="1151149"/>
            <a:ext cx="9284405" cy="4555702"/>
          </a:xfrm>
          <a:prstGeom prst="rect">
            <a:avLst/>
          </a:prstGeom>
        </p:spPr>
      </p:pic>
    </p:spTree>
    <p:extLst>
      <p:ext uri="{BB962C8B-B14F-4D97-AF65-F5344CB8AC3E}">
        <p14:creationId xmlns:p14="http://schemas.microsoft.com/office/powerpoint/2010/main" val="41266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Outputs</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8D638D-C06F-A320-2D91-4F19DF40A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802" y="1054761"/>
            <a:ext cx="9532395" cy="4748477"/>
          </a:xfrm>
          <a:prstGeom prst="rect">
            <a:avLst/>
          </a:prstGeom>
        </p:spPr>
      </p:pic>
    </p:spTree>
    <p:extLst>
      <p:ext uri="{BB962C8B-B14F-4D97-AF65-F5344CB8AC3E}">
        <p14:creationId xmlns:p14="http://schemas.microsoft.com/office/powerpoint/2010/main" val="59918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649178"/>
            <a:ext cx="7999758" cy="461665"/>
          </a:xfrm>
          <a:prstGeom prst="rect">
            <a:avLst/>
          </a:prstGeom>
        </p:spPr>
        <p:txBody>
          <a:bodyPr wrap="square">
            <a:spAutoFit/>
          </a:bodyPr>
          <a:lstStyle/>
          <a:p>
            <a:r>
              <a:rPr lang="en-IN" sz="2400" b="1" dirty="0">
                <a:solidFill>
                  <a:schemeClr val="accent2">
                    <a:lumMod val="75000"/>
                  </a:schemeClr>
                </a:solidFill>
              </a:rPr>
              <a:t>Idea Conveyed</a:t>
            </a:r>
          </a:p>
        </p:txBody>
      </p:sp>
      <p:cxnSp>
        <p:nvCxnSpPr>
          <p:cNvPr id="8" name="Straight Connector 7"/>
          <p:cNvCxnSpPr/>
          <p:nvPr/>
        </p:nvCxnSpPr>
        <p:spPr>
          <a:xfrm>
            <a:off x="0" y="11976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1284364"/>
            <a:ext cx="11012170" cy="5262979"/>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1. </a:t>
            </a: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sym typeface="+mn-ea"/>
              </a:rPr>
              <a:t>Route Planning and Optimization: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This project helps users find the </a:t>
            </a:r>
            <a:r>
              <a:rPr lang="en-US" sz="2400" b="0" i="0" dirty="0">
                <a:solidFill>
                  <a:schemeClr val="accent1">
                    <a:lumMod val="75000"/>
                  </a:schemeClr>
                </a:solidFill>
                <a:effectLst/>
                <a:latin typeface="Times New Roman" panose="02020603050405020304" pitchFamily="18" charset="0"/>
                <a:cs typeface="Times New Roman" panose="02020603050405020304" pitchFamily="18" charset="0"/>
              </a:rPr>
              <a:t>shortest paths between junctions in a road 	network. It's useful for route planning, navigation, and optimization of travel 	time and fuel consumption. Users can choose the most efficient routes for their 	journeys</a:t>
            </a:r>
            <a:r>
              <a:rPr lang="en-US" sz="2400" b="0" i="0" dirty="0">
                <a:solidFill>
                  <a:srgbClr val="D1D5DB"/>
                </a:solidFill>
                <a:effectLst/>
                <a:latin typeface="Söhne"/>
              </a:rPr>
              <a:t>.</a:t>
            </a:r>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2. </a:t>
            </a:r>
            <a:r>
              <a:rPr lang="en-US" sz="2400" b="1" i="0" dirty="0">
                <a:solidFill>
                  <a:schemeClr val="accent1">
                    <a:lumMod val="75000"/>
                  </a:schemeClr>
                </a:solidFill>
                <a:effectLst/>
                <a:latin typeface="Times New Roman" panose="02020603050405020304" pitchFamily="18" charset="0"/>
                <a:cs typeface="Times New Roman" panose="02020603050405020304" pitchFamily="18" charset="0"/>
              </a:rPr>
              <a:t>Traffic Flow and Congestion Analysis:</a:t>
            </a:r>
          </a:p>
          <a:p>
            <a:pPr algn="just"/>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	</a:t>
            </a:r>
            <a:r>
              <a:rPr lang="en-US" sz="2400" b="0" i="0" dirty="0">
                <a:solidFill>
                  <a:schemeClr val="accent1">
                    <a:lumMod val="75000"/>
                  </a:schemeClr>
                </a:solidFill>
                <a:effectLst/>
                <a:latin typeface="Times New Roman" panose="02020603050405020304" pitchFamily="18" charset="0"/>
                <a:cs typeface="Times New Roman" panose="02020603050405020304" pitchFamily="18" charset="0"/>
              </a:rPr>
              <a:t>By analyzing the degrees of junctions, the project can identify the most 	congested and least congested junctions in the road network. This information 	can be crucial for traffic management and road infrastructure improvement 	projects.</a:t>
            </a:r>
          </a:p>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rPr>
              <a:t>3. </a:t>
            </a:r>
            <a:r>
              <a:rPr lang="en-IN" sz="2400" b="1" i="0" dirty="0">
                <a:solidFill>
                  <a:schemeClr val="accent1">
                    <a:lumMod val="75000"/>
                  </a:schemeClr>
                </a:solidFill>
                <a:effectLst/>
                <a:latin typeface="Times New Roman" panose="02020603050405020304" pitchFamily="18" charset="0"/>
                <a:cs typeface="Times New Roman" panose="02020603050405020304" pitchFamily="18" charset="0"/>
              </a:rPr>
              <a:t>Research and Urban Planning:</a:t>
            </a:r>
          </a:p>
          <a:p>
            <a:pPr algn="just"/>
            <a:r>
              <a:rPr lang="en-IN" altLang="en-IN" sz="2400" b="1" dirty="0">
                <a:solidFill>
                  <a:schemeClr val="accent1">
                    <a:lumMod val="75000"/>
                  </a:schemeClr>
                </a:solidFill>
                <a:latin typeface="Times New Roman" panose="02020603050405020304" pitchFamily="18" charset="0"/>
                <a:cs typeface="Times New Roman" panose="02020603050405020304" pitchFamily="18" charset="0"/>
              </a:rPr>
              <a:t>	</a:t>
            </a:r>
            <a:r>
              <a:rPr lang="en-US" sz="2400" b="0" i="0" dirty="0">
                <a:solidFill>
                  <a:schemeClr val="accent1">
                    <a:lumMod val="75000"/>
                  </a:schemeClr>
                </a:solidFill>
                <a:effectLst/>
                <a:latin typeface="Times New Roman" panose="02020603050405020304" pitchFamily="18" charset="0"/>
                <a:cs typeface="Times New Roman" panose="02020603050405020304" pitchFamily="18" charset="0"/>
              </a:rPr>
              <a:t>Researchers and urban planners can use this project to study and analyze </a:t>
            </a:r>
            <a:r>
              <a:rPr lang="en-US" sz="2400" b="0" i="0">
                <a:solidFill>
                  <a:schemeClr val="accent1">
                    <a:lumMod val="75000"/>
                  </a:schemeClr>
                </a:solidFill>
                <a:effectLst/>
                <a:latin typeface="Times New Roman" panose="02020603050405020304" pitchFamily="18" charset="0"/>
                <a:cs typeface="Times New Roman" panose="02020603050405020304" pitchFamily="18" charset="0"/>
              </a:rPr>
              <a:t>road 	networks</a:t>
            </a:r>
            <a:r>
              <a:rPr lang="en-US" sz="2400" b="0" i="0" dirty="0">
                <a:solidFill>
                  <a:schemeClr val="accent1">
                    <a:lumMod val="75000"/>
                  </a:schemeClr>
                </a:solidFill>
                <a:effectLst/>
                <a:latin typeface="Times New Roman" panose="02020603050405020304" pitchFamily="18" charset="0"/>
                <a:cs typeface="Times New Roman" panose="02020603050405020304" pitchFamily="18" charset="0"/>
              </a:rPr>
              <a:t>, make recommendations for urban development, and explore </a:t>
            </a:r>
            <a:r>
              <a:rPr lang="en-US" sz="2400" b="0" i="0">
                <a:solidFill>
                  <a:schemeClr val="accent1">
                    <a:lumMod val="75000"/>
                  </a:schemeClr>
                </a:solidFill>
                <a:effectLst/>
                <a:latin typeface="Times New Roman" panose="02020603050405020304" pitchFamily="18" charset="0"/>
                <a:cs typeface="Times New Roman" panose="02020603050405020304" pitchFamily="18" charset="0"/>
              </a:rPr>
              <a:t>the 	impact </a:t>
            </a:r>
            <a:r>
              <a:rPr lang="en-US" sz="2400" b="0" i="0" dirty="0">
                <a:solidFill>
                  <a:schemeClr val="accent1">
                    <a:lumMod val="75000"/>
                  </a:schemeClr>
                </a:solidFill>
                <a:effectLst/>
                <a:latin typeface="Times New Roman" panose="02020603050405020304" pitchFamily="18" charset="0"/>
                <a:cs typeface="Times New Roman" panose="02020603050405020304" pitchFamily="18" charset="0"/>
              </a:rPr>
              <a:t>of changes in the road infrastructure on traffic flow and connectivity.</a:t>
            </a:r>
            <a:endParaRPr lang="en-US" alt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663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2352659" cy="461665"/>
          </a:xfrm>
          <a:prstGeom prst="rect">
            <a:avLst/>
          </a:prstGeom>
        </p:spPr>
        <p:txBody>
          <a:bodyPr wrap="square">
            <a:spAutoFit/>
          </a:bodyPr>
          <a:lstStyle/>
          <a:p>
            <a:r>
              <a:rPr lang="en-IN" sz="2400" b="1" dirty="0">
                <a:solidFill>
                  <a:schemeClr val="accent2">
                    <a:lumMod val="75000"/>
                  </a:schemeClr>
                </a:solidFill>
              </a:rPr>
              <a:t>Ending Remarks</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50542" y="2705725"/>
            <a:ext cx="5490916" cy="1446550"/>
          </a:xfrm>
          <a:prstGeom prst="rect">
            <a:avLst/>
          </a:prstGeom>
          <a:noFill/>
        </p:spPr>
        <p:txBody>
          <a:bodyPr wrap="square" rtlCol="0">
            <a:spAutoFit/>
          </a:bodyPr>
          <a:lstStyle/>
          <a:p>
            <a:pPr algn="ctr"/>
            <a:r>
              <a:rPr lang="en-US" sz="8800" dirty="0">
                <a:solidFill>
                  <a:srgbClr val="0070C0"/>
                </a:solidFill>
              </a:rPr>
              <a:t>Thank You!</a:t>
            </a:r>
          </a:p>
        </p:txBody>
      </p:sp>
    </p:spTree>
    <p:extLst>
      <p:ext uri="{BB962C8B-B14F-4D97-AF65-F5344CB8AC3E}">
        <p14:creationId xmlns:p14="http://schemas.microsoft.com/office/powerpoint/2010/main" val="357875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Synopsis</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2EB19F-16A6-D097-FB0E-3DFE56287B4F}"/>
              </a:ext>
            </a:extLst>
          </p:cNvPr>
          <p:cNvSpPr txBox="1"/>
          <p:nvPr/>
        </p:nvSpPr>
        <p:spPr>
          <a:xfrm>
            <a:off x="371880" y="1490008"/>
            <a:ext cx="10367655" cy="3170099"/>
          </a:xfrm>
          <a:prstGeom prst="rect">
            <a:avLst/>
          </a:prstGeom>
          <a:noFill/>
        </p:spPr>
        <p:txBody>
          <a:bodyPr wrap="square" rtlCol="0">
            <a:spAutoFit/>
          </a:bodyPr>
          <a:lstStyle/>
          <a:p>
            <a:r>
              <a:rPr lang="en-US" sz="2500" b="0" i="0" dirty="0">
                <a:solidFill>
                  <a:schemeClr val="accent1">
                    <a:lumMod val="75000"/>
                  </a:schemeClr>
                </a:solidFill>
                <a:effectLst/>
                <a:latin typeface="Times New Roman" panose="02020603050405020304" pitchFamily="18" charset="0"/>
                <a:cs typeface="Times New Roman" panose="02020603050405020304" pitchFamily="18" charset="0"/>
              </a:rPr>
              <a:t>The "Road Network Analysis" project is a program designed to analyze and gain insights from road networks represented as undirected graphs. The project provides a set of tools and functionalities for processing road network data, performing graph-based calculations, and helping users understand the properties and characteristics of the network.</a:t>
            </a:r>
          </a:p>
          <a:p>
            <a:endParaRPr lang="en-US" sz="2500" b="0" i="0" dirty="0">
              <a:solidFill>
                <a:schemeClr val="accent1">
                  <a:lumMod val="75000"/>
                </a:schemeClr>
              </a:solidFill>
              <a:effectLst/>
              <a:latin typeface="Times New Roman" panose="02020603050405020304" pitchFamily="18" charset="0"/>
              <a:cs typeface="Times New Roman" panose="02020603050405020304" pitchFamily="18" charset="0"/>
            </a:endParaRPr>
          </a:p>
          <a:p>
            <a:r>
              <a:rPr lang="en-US" sz="2500" b="0" i="0" dirty="0">
                <a:solidFill>
                  <a:schemeClr val="accent1">
                    <a:lumMod val="75000"/>
                  </a:schemeClr>
                </a:solidFill>
                <a:effectLst/>
                <a:latin typeface="Times New Roman" panose="02020603050405020304" pitchFamily="18" charset="0"/>
                <a:cs typeface="Times New Roman" panose="02020603050405020304" pitchFamily="18" charset="0"/>
              </a:rPr>
              <a:t>Road network data is read from a CSV file, providing flexibility in working with different road network datasets.</a:t>
            </a:r>
          </a:p>
        </p:txBody>
      </p:sp>
    </p:spTree>
    <p:extLst>
      <p:ext uri="{BB962C8B-B14F-4D97-AF65-F5344CB8AC3E}">
        <p14:creationId xmlns:p14="http://schemas.microsoft.com/office/powerpoint/2010/main" val="44425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ADT Definition of all the data structures used</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19A597-E681-75C3-D4B7-FDBF2E6EDF34}"/>
              </a:ext>
            </a:extLst>
          </p:cNvPr>
          <p:cNvSpPr txBox="1"/>
          <p:nvPr/>
        </p:nvSpPr>
        <p:spPr>
          <a:xfrm>
            <a:off x="371880" y="1519353"/>
            <a:ext cx="10918420" cy="4524315"/>
          </a:xfrm>
          <a:prstGeom prst="rect">
            <a:avLst/>
          </a:prstGeom>
          <a:noFill/>
        </p:spPr>
        <p:txBody>
          <a:bodyPr wrap="square" rtlCol="0">
            <a:spAutoFit/>
          </a:bodyPr>
          <a:lstStyle/>
          <a:p>
            <a:r>
              <a:rPr lang="en-IN" sz="2400" dirty="0">
                <a:solidFill>
                  <a:schemeClr val="accent1">
                    <a:lumMod val="50000"/>
                  </a:schemeClr>
                </a:solidFill>
                <a:latin typeface="Times New Roman" panose="02020603050405020304" pitchFamily="18" charset="0"/>
                <a:cs typeface="Times New Roman" panose="02020603050405020304" pitchFamily="18" charset="0"/>
              </a:rPr>
              <a:t>ADT Definition of Graph:</a:t>
            </a:r>
          </a:p>
          <a:p>
            <a:pPr marL="400050" indent="-400050">
              <a:buAutoNum type="romanLcParenBoth"/>
            </a:pPr>
            <a:r>
              <a:rPr lang="en-IN" sz="2400" dirty="0">
                <a:solidFill>
                  <a:schemeClr val="accent1">
                    <a:lumMod val="50000"/>
                  </a:schemeClr>
                </a:solidFill>
                <a:latin typeface="Times New Roman" panose="02020603050405020304" pitchFamily="18" charset="0"/>
                <a:cs typeface="Times New Roman" panose="02020603050405020304" pitchFamily="18" charset="0"/>
              </a:rPr>
              <a:t>Data: </a:t>
            </a:r>
          </a:p>
          <a:p>
            <a:pPr lvl="1"/>
            <a:r>
              <a:rPr lang="en-IN" sz="2400" dirty="0">
                <a:solidFill>
                  <a:schemeClr val="accent1">
                    <a:lumMod val="50000"/>
                  </a:schemeClr>
                </a:solidFill>
                <a:latin typeface="Times New Roman" panose="02020603050405020304" pitchFamily="18" charset="0"/>
                <a:cs typeface="Times New Roman" panose="02020603050405020304" pitchFamily="18" charset="0"/>
              </a:rPr>
              <a:t>	int n				// Number of nodes in the graph</a:t>
            </a:r>
          </a:p>
          <a:p>
            <a:pPr lvl="1"/>
            <a:r>
              <a:rPr lang="en-IN" sz="2400" dirty="0">
                <a:solidFill>
                  <a:schemeClr val="accent1">
                    <a:lumMod val="50000"/>
                  </a:schemeClr>
                </a:solidFill>
                <a:latin typeface="Times New Roman" panose="02020603050405020304" pitchFamily="18" charset="0"/>
                <a:cs typeface="Times New Roman" panose="02020603050405020304" pitchFamily="18" charset="0"/>
              </a:rPr>
              <a:t>	int a[MAX][MAX]		// Adjacency matrix representing edges between nodes</a:t>
            </a:r>
          </a:p>
          <a:p>
            <a:pPr marL="400050" indent="-400050">
              <a:buAutoNum type="romanLcParenBoth"/>
            </a:pPr>
            <a:r>
              <a:rPr lang="en-IN" sz="2400" dirty="0">
                <a:solidFill>
                  <a:schemeClr val="accent1">
                    <a:lumMod val="50000"/>
                  </a:schemeClr>
                </a:solidFill>
                <a:latin typeface="Times New Roman" panose="02020603050405020304" pitchFamily="18" charset="0"/>
                <a:cs typeface="Times New Roman" panose="02020603050405020304" pitchFamily="18" charset="0"/>
              </a:rPr>
              <a:t>Operations: </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void </a:t>
            </a:r>
            <a:r>
              <a:rPr lang="en-IN" sz="2400" dirty="0" err="1">
                <a:solidFill>
                  <a:schemeClr val="accent1">
                    <a:lumMod val="50000"/>
                  </a:schemeClr>
                </a:solidFill>
                <a:latin typeface="Times New Roman" panose="02020603050405020304" pitchFamily="18" charset="0"/>
                <a:cs typeface="Times New Roman" panose="02020603050405020304" pitchFamily="18" charset="0"/>
              </a:rPr>
              <a:t>create_graph</a:t>
            </a:r>
            <a:r>
              <a:rPr lang="en-IN" sz="2400" dirty="0">
                <a:solidFill>
                  <a:schemeClr val="accent1">
                    <a:lumMod val="50000"/>
                  </a:schemeClr>
                </a:solidFill>
                <a:latin typeface="Times New Roman" panose="02020603050405020304" pitchFamily="18" charset="0"/>
                <a:cs typeface="Times New Roman" panose="02020603050405020304" pitchFamily="18" charset="0"/>
              </a:rPr>
              <a:t>(GRAPH *g)	// Creates an empty graph</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void display(GRAPH *g)		// Displays the graph</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void degree(GRAPH *g)		// Calculate the degree of a specific node</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void DFS(GRAPH *g, int v, int * visited, int k)	//</a:t>
            </a:r>
            <a:r>
              <a:rPr lang="en-US" sz="2400" b="0" i="0">
                <a:solidFill>
                  <a:schemeClr val="accent1">
                    <a:lumMod val="50000"/>
                  </a:schemeClr>
                </a:solidFill>
                <a:effectLst/>
                <a:latin typeface="Times New Roman" panose="02020603050405020304" pitchFamily="18" charset="0"/>
                <a:cs typeface="Times New Roman" panose="02020603050405020304" pitchFamily="18" charset="0"/>
              </a:rPr>
              <a:t>Performs depth-first traversal </a:t>
            </a:r>
            <a:r>
              <a:rPr lang="en-US" sz="2400" b="0" i="0" dirty="0">
                <a:solidFill>
                  <a:schemeClr val="accent1">
                    <a:lumMod val="50000"/>
                  </a:schemeClr>
                </a:solidFill>
                <a:effectLst/>
                <a:latin typeface="Times New Roman" panose="02020603050405020304" pitchFamily="18" charset="0"/>
                <a:cs typeface="Times New Roman" panose="02020603050405020304" pitchFamily="18" charset="0"/>
              </a:rPr>
              <a:t>in a graph, starting from a specified node, while marking </a:t>
            </a:r>
            <a:r>
              <a:rPr lang="en-US" sz="2400" b="0" i="0">
                <a:solidFill>
                  <a:schemeClr val="accent1">
                    <a:lumMod val="50000"/>
                  </a:schemeClr>
                </a:solidFill>
                <a:effectLst/>
                <a:latin typeface="Times New Roman" panose="02020603050405020304" pitchFamily="18" charset="0"/>
                <a:cs typeface="Times New Roman" panose="02020603050405020304" pitchFamily="18" charset="0"/>
              </a:rPr>
              <a:t>visited nodes </a:t>
            </a:r>
            <a:r>
              <a:rPr lang="en-US" sz="2400" b="0" i="0" dirty="0">
                <a:solidFill>
                  <a:schemeClr val="accent1">
                    <a:lumMod val="50000"/>
                  </a:schemeClr>
                </a:solidFill>
                <a:effectLst/>
                <a:latin typeface="Times New Roman" panose="02020603050405020304" pitchFamily="18" charset="0"/>
                <a:cs typeface="Times New Roman" panose="02020603050405020304" pitchFamily="18" charset="0"/>
              </a:rPr>
              <a:t>and customizing traversal depth if needed.</a:t>
            </a: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53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ADT Definition of all the data structures used</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19A597-E681-75C3-D4B7-FDBF2E6EDF34}"/>
              </a:ext>
            </a:extLst>
          </p:cNvPr>
          <p:cNvSpPr txBox="1"/>
          <p:nvPr/>
        </p:nvSpPr>
        <p:spPr>
          <a:xfrm>
            <a:off x="371880" y="1519353"/>
            <a:ext cx="10918420" cy="2308324"/>
          </a:xfrm>
          <a:prstGeom prst="rect">
            <a:avLst/>
          </a:prstGeom>
          <a:noFill/>
        </p:spPr>
        <p:txBody>
          <a:bodyPr wrap="square" rtlCol="0">
            <a:spAutoFit/>
          </a:bodyPr>
          <a:lstStyle/>
          <a:p>
            <a:r>
              <a:rPr lang="en-IN" sz="2400" dirty="0">
                <a:solidFill>
                  <a:schemeClr val="accent1">
                    <a:lumMod val="50000"/>
                  </a:schemeClr>
                </a:solidFill>
                <a:latin typeface="Times New Roman" panose="02020603050405020304" pitchFamily="18" charset="0"/>
                <a:cs typeface="Times New Roman" panose="02020603050405020304" pitchFamily="18" charset="0"/>
              </a:rPr>
              <a:t>ADT Definition of Stack:</a:t>
            </a:r>
          </a:p>
          <a:p>
            <a:pPr marL="400050" indent="-400050">
              <a:buAutoNum type="romanLcParenBoth"/>
            </a:pPr>
            <a:r>
              <a:rPr lang="en-IN" sz="2400" dirty="0">
                <a:solidFill>
                  <a:schemeClr val="accent1">
                    <a:lumMod val="50000"/>
                  </a:schemeClr>
                </a:solidFill>
                <a:latin typeface="Times New Roman" panose="02020603050405020304" pitchFamily="18" charset="0"/>
                <a:cs typeface="Times New Roman" panose="02020603050405020304" pitchFamily="18" charset="0"/>
              </a:rPr>
              <a:t>Data:				</a:t>
            </a:r>
          </a:p>
          <a:p>
            <a:pPr lvl="1"/>
            <a:r>
              <a:rPr lang="en-IN" sz="2400" dirty="0">
                <a:solidFill>
                  <a:schemeClr val="accent1">
                    <a:lumMod val="50000"/>
                  </a:schemeClr>
                </a:solidFill>
                <a:latin typeface="Times New Roman" panose="02020603050405020304" pitchFamily="18" charset="0"/>
                <a:cs typeface="Times New Roman" panose="02020603050405020304" pitchFamily="18" charset="0"/>
              </a:rPr>
              <a:t>	int a[n]				// An array of length n that behaves as a stack</a:t>
            </a:r>
          </a:p>
          <a:p>
            <a:pPr marL="400050" indent="-400050">
              <a:buAutoNum type="romanLcParenBoth"/>
            </a:pPr>
            <a:r>
              <a:rPr lang="en-IN" sz="2400" dirty="0">
                <a:solidFill>
                  <a:schemeClr val="accent1">
                    <a:lumMod val="50000"/>
                  </a:schemeClr>
                </a:solidFill>
                <a:latin typeface="Times New Roman" panose="02020603050405020304" pitchFamily="18" charset="0"/>
                <a:cs typeface="Times New Roman" panose="02020603050405020304" pitchFamily="18" charset="0"/>
              </a:rPr>
              <a:t>Operations: </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Insertion		 // Inserts elements to an empty stack</a:t>
            </a:r>
          </a:p>
          <a:p>
            <a:pPr lvl="2"/>
            <a:r>
              <a:rPr lang="en-IN" sz="2400" dirty="0">
                <a:solidFill>
                  <a:schemeClr val="accent1">
                    <a:lumMod val="50000"/>
                  </a:schemeClr>
                </a:solidFill>
                <a:latin typeface="Times New Roman" panose="02020603050405020304" pitchFamily="18" charset="0"/>
                <a:cs typeface="Times New Roman" panose="02020603050405020304" pitchFamily="18" charset="0"/>
              </a:rPr>
              <a:t>Display		// Displays the stack from the last to first element(LIFO)</a:t>
            </a:r>
          </a:p>
        </p:txBody>
      </p:sp>
    </p:spTree>
    <p:extLst>
      <p:ext uri="{BB962C8B-B14F-4D97-AF65-F5344CB8AC3E}">
        <p14:creationId xmlns:p14="http://schemas.microsoft.com/office/powerpoint/2010/main" val="2696372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The Example Data Set</a:t>
            </a:r>
          </a:p>
        </p:txBody>
      </p:sp>
      <p:cxnSp>
        <p:nvCxnSpPr>
          <p:cNvPr id="8" name="Straight Connector 7"/>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31671" y="1409765"/>
            <a:ext cx="2128724"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Data - Hosa.csv</a:t>
            </a: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7C854C6-D368-EC37-4540-C9898CB720DE}"/>
              </a:ext>
            </a:extLst>
          </p:cNvPr>
          <p:cNvSpPr txBox="1"/>
          <p:nvPr/>
        </p:nvSpPr>
        <p:spPr>
          <a:xfrm>
            <a:off x="2666233" y="1409764"/>
            <a:ext cx="4550750" cy="830997"/>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Visual Representation of the Graph</a:t>
            </a:r>
          </a:p>
          <a:p>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E3A3F18-D6B7-12E9-2F25-F408B223E775}"/>
              </a:ext>
            </a:extLst>
          </p:cNvPr>
          <p:cNvPicPr>
            <a:picLocks noChangeAspect="1"/>
          </p:cNvPicPr>
          <p:nvPr/>
        </p:nvPicPr>
        <p:blipFill>
          <a:blip r:embed="rId2"/>
          <a:stretch>
            <a:fillRect/>
          </a:stretch>
        </p:blipFill>
        <p:spPr>
          <a:xfrm>
            <a:off x="2556712" y="1936102"/>
            <a:ext cx="4769792" cy="3267073"/>
          </a:xfrm>
          <a:prstGeom prst="rect">
            <a:avLst/>
          </a:prstGeom>
        </p:spPr>
      </p:pic>
      <p:pic>
        <p:nvPicPr>
          <p:cNvPr id="10" name="Picture 9">
            <a:extLst>
              <a:ext uri="{FF2B5EF4-FFF2-40B4-BE49-F238E27FC236}">
                <a16:creationId xmlns:a16="http://schemas.microsoft.com/office/drawing/2014/main" id="{EBDB31B6-B2D0-E5B0-3679-07CFF4A749DB}"/>
              </a:ext>
            </a:extLst>
          </p:cNvPr>
          <p:cNvPicPr>
            <a:picLocks noChangeAspect="1"/>
          </p:cNvPicPr>
          <p:nvPr/>
        </p:nvPicPr>
        <p:blipFill rotWithShape="1">
          <a:blip r:embed="rId3"/>
          <a:srcRect t="3630" b="15208"/>
          <a:stretch/>
        </p:blipFill>
        <p:spPr>
          <a:xfrm>
            <a:off x="371880" y="1936102"/>
            <a:ext cx="1858136" cy="3267072"/>
          </a:xfrm>
          <a:prstGeom prst="rect">
            <a:avLst/>
          </a:prstGeom>
        </p:spPr>
      </p:pic>
      <p:pic>
        <p:nvPicPr>
          <p:cNvPr id="4" name="Picture 3">
            <a:extLst>
              <a:ext uri="{FF2B5EF4-FFF2-40B4-BE49-F238E27FC236}">
                <a16:creationId xmlns:a16="http://schemas.microsoft.com/office/drawing/2014/main" id="{9CEB61D0-79CA-BC92-298C-2CB0B1930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3199" y="1936102"/>
            <a:ext cx="4270965" cy="3267067"/>
          </a:xfrm>
          <a:prstGeom prst="rect">
            <a:avLst/>
          </a:prstGeom>
        </p:spPr>
      </p:pic>
      <p:sp>
        <p:nvSpPr>
          <p:cNvPr id="6" name="TextBox 5">
            <a:extLst>
              <a:ext uri="{FF2B5EF4-FFF2-40B4-BE49-F238E27FC236}">
                <a16:creationId xmlns:a16="http://schemas.microsoft.com/office/drawing/2014/main" id="{16B9BB55-9F04-CDA3-BCF3-A6AE201D3738}"/>
              </a:ext>
            </a:extLst>
          </p:cNvPr>
          <p:cNvSpPr txBox="1"/>
          <p:nvPr/>
        </p:nvSpPr>
        <p:spPr>
          <a:xfrm>
            <a:off x="8650085" y="1368298"/>
            <a:ext cx="2277191" cy="461665"/>
          </a:xfrm>
          <a:prstGeom prst="rect">
            <a:avLst/>
          </a:prstGeom>
          <a:noFill/>
        </p:spPr>
        <p:txBody>
          <a:bodyPr wrap="square" rtlCol="0">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Output – Test.txt</a:t>
            </a:r>
          </a:p>
        </p:txBody>
      </p:sp>
    </p:spTree>
    <p:extLst>
      <p:ext uri="{BB962C8B-B14F-4D97-AF65-F5344CB8AC3E}">
        <p14:creationId xmlns:p14="http://schemas.microsoft.com/office/powerpoint/2010/main" val="348476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A702D5-8100-14FE-B5D7-866EA6861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305" y="892111"/>
            <a:ext cx="9881389" cy="5965889"/>
          </a:xfrm>
          <a:prstGeom prst="rect">
            <a:avLst/>
          </a:prstGeom>
        </p:spPr>
      </p:pic>
    </p:spTree>
    <p:extLst>
      <p:ext uri="{BB962C8B-B14F-4D97-AF65-F5344CB8AC3E}">
        <p14:creationId xmlns:p14="http://schemas.microsoft.com/office/powerpoint/2010/main" val="46272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210" y="393131"/>
            <a:ext cx="7999758" cy="461665"/>
          </a:xfrm>
          <a:prstGeom prst="rect">
            <a:avLst/>
          </a:prstGeom>
        </p:spPr>
        <p:txBody>
          <a:bodyPr wrap="square">
            <a:spAutoFit/>
          </a:bodyPr>
          <a:lstStyle/>
          <a:p>
            <a:r>
              <a:rPr lang="en-IN" sz="2400" b="1" dirty="0">
                <a:solidFill>
                  <a:schemeClr val="accent2">
                    <a:lumMod val="75000"/>
                  </a:schemeClr>
                </a:solidFill>
              </a:rPr>
              <a:t>Source Code</a:t>
            </a:r>
          </a:p>
        </p:txBody>
      </p:sp>
      <p:cxnSp>
        <p:nvCxnSpPr>
          <p:cNvPr id="8" name="Straight Connector 7"/>
          <p:cNvCxnSpPr/>
          <p:nvPr/>
        </p:nvCxnSpPr>
        <p:spPr>
          <a:xfrm>
            <a:off x="0" y="867403"/>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210" y="880011"/>
            <a:ext cx="11012170" cy="830997"/>
          </a:xfrm>
          <a:prstGeom prst="rect">
            <a:avLst/>
          </a:prstGeom>
          <a:noFill/>
        </p:spPr>
        <p:txBody>
          <a:bodyPr wrap="square" rtlCol="0">
            <a:spAutoFit/>
          </a:bodyPr>
          <a:lstStyle/>
          <a:p>
            <a:pPr algn="just"/>
            <a:r>
              <a:rPr lang="en-US" alt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a:t>
            </a:r>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en-US" altLang="en-IN" sz="2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66739EB-C43E-77CC-22C9-BC273928F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977" y="900168"/>
            <a:ext cx="9868045" cy="5957832"/>
          </a:xfrm>
          <a:prstGeom prst="rect">
            <a:avLst/>
          </a:prstGeom>
        </p:spPr>
      </p:pic>
    </p:spTree>
    <p:extLst>
      <p:ext uri="{BB962C8B-B14F-4D97-AF65-F5344CB8AC3E}">
        <p14:creationId xmlns:p14="http://schemas.microsoft.com/office/powerpoint/2010/main" val="1016031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626</Words>
  <Application>Microsoft Office PowerPoint</Application>
  <PresentationFormat>Widescreen</PresentationFormat>
  <Paragraphs>107</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Söhne</vt:lpstr>
      <vt:lpstr>Times New Roman</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MV Parth</cp:lastModifiedBy>
  <cp:revision>165</cp:revision>
  <dcterms:created xsi:type="dcterms:W3CDTF">2023-11-06T15:21:26Z</dcterms:created>
  <dcterms:modified xsi:type="dcterms:W3CDTF">2023-11-08T04:14:19Z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